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9" r:id="rId6"/>
    <p:sldId id="277" r:id="rId7"/>
    <p:sldId id="312" r:id="rId8"/>
    <p:sldId id="313" r:id="rId9"/>
    <p:sldId id="314" r:id="rId10"/>
    <p:sldId id="315" r:id="rId11"/>
    <p:sldId id="316" r:id="rId12"/>
    <p:sldId id="317" r:id="rId13"/>
    <p:sldId id="276" r:id="rId14"/>
    <p:sldId id="318" r:id="rId15"/>
    <p:sldId id="320" r:id="rId16"/>
    <p:sldId id="321" r:id="rId17"/>
    <p:sldId id="325" r:id="rId18"/>
    <p:sldId id="324" r:id="rId19"/>
    <p:sldId id="323" r:id="rId20"/>
    <p:sldId id="322" r:id="rId21"/>
    <p:sldId id="326" r:id="rId22"/>
    <p:sldId id="328" r:id="rId23"/>
    <p:sldId id="327" r:id="rId24"/>
    <p:sldId id="329" r:id="rId25"/>
    <p:sldId id="330" r:id="rId26"/>
    <p:sldId id="331" r:id="rId27"/>
    <p:sldId id="332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718"/>
  </p:normalViewPr>
  <p:slideViewPr>
    <p:cSldViewPr snapToGrid="0">
      <p:cViewPr>
        <p:scale>
          <a:sx n="107" d="100"/>
          <a:sy n="107" d="100"/>
        </p:scale>
        <p:origin x="7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2022/10/15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4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2022/10/15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en-US" altLang="zh-TW" dirty="0"/>
              <a:t>Window Program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6 - 2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zh-TW" dirty="0"/>
              <a:t>Phone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99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Phone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3" name="內容版面配置區 6">
            <a:extLst>
              <a:ext uri="{FF2B5EF4-FFF2-40B4-BE49-F238E27FC236}">
                <a16:creationId xmlns:a16="http://schemas.microsoft.com/office/drawing/2014/main" id="{48CFB38D-EFDE-3BC8-DC55-1870B4E9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434" y="2061336"/>
            <a:ext cx="5321132" cy="3940241"/>
          </a:xfrm>
        </p:spPr>
      </p:pic>
    </p:spTree>
    <p:extLst>
      <p:ext uri="{BB962C8B-B14F-4D97-AF65-F5344CB8AC3E}">
        <p14:creationId xmlns:p14="http://schemas.microsoft.com/office/powerpoint/2010/main" val="171333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Has the pagination of </a:t>
            </a:r>
            <a:r>
              <a:rPr lang="en-US" altLang="zh-TW" b="1" u="sng" dirty="0"/>
              <a:t>phone</a:t>
            </a:r>
            <a:r>
              <a:rPr lang="en-US" altLang="zh-TW" dirty="0"/>
              <a:t> and </a:t>
            </a:r>
            <a:r>
              <a:rPr lang="en-US" altLang="zh-TW" b="1" u="sng" dirty="0"/>
              <a:t>call history</a:t>
            </a:r>
            <a:endParaRPr lang="en-US" altLang="zh-TW" b="1" dirty="0"/>
          </a:p>
        </p:txBody>
      </p:sp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3E56D754-FA22-F794-F181-16F7B8D4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3193796"/>
            <a:ext cx="4270898" cy="3162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A56327-B40F-CCBA-1982-A131CCD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09" y="3193796"/>
            <a:ext cx="4270898" cy="31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2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Phone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4819241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Number display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default text is “Telephone”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Number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Star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Pound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Cancel key (bottom left)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Dial key (bottom middle)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Correction key (bottom right)</a:t>
            </a:r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054C3350-4627-8BEE-648E-9BE9080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67" y="1458879"/>
            <a:ext cx="5321132" cy="39402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5C4486B-2236-9DBF-A23E-B4E458A6F043}"/>
              </a:ext>
            </a:extLst>
          </p:cNvPr>
          <p:cNvSpPr txBox="1"/>
          <p:nvPr/>
        </p:nvSpPr>
        <p:spPr>
          <a:xfrm>
            <a:off x="7474998" y="4959784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取消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2BF7C6-FC72-D7DC-ADB3-79AD641A03C2}"/>
              </a:ext>
            </a:extLst>
          </p:cNvPr>
          <p:cNvSpPr txBox="1"/>
          <p:nvPr/>
        </p:nvSpPr>
        <p:spPr>
          <a:xfrm>
            <a:off x="9695895" y="4959784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修正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48386B-AA73-DA5D-9FE1-B20D6D9BBA40}"/>
              </a:ext>
            </a:extLst>
          </p:cNvPr>
          <p:cNvSpPr txBox="1"/>
          <p:nvPr/>
        </p:nvSpPr>
        <p:spPr>
          <a:xfrm>
            <a:off x="8595064" y="5399120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撥號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F2A09-D4D7-218A-DD25-A63CD3D073EC}"/>
              </a:ext>
            </a:extLst>
          </p:cNvPr>
          <p:cNvSpPr txBox="1"/>
          <p:nvPr/>
        </p:nvSpPr>
        <p:spPr>
          <a:xfrm>
            <a:off x="7561059" y="5202912"/>
            <a:ext cx="902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cancel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7CA68-9E2E-630E-48F4-E85A4920F351}"/>
              </a:ext>
            </a:extLst>
          </p:cNvPr>
          <p:cNvSpPr txBox="1"/>
          <p:nvPr/>
        </p:nvSpPr>
        <p:spPr>
          <a:xfrm>
            <a:off x="9726695" y="5184524"/>
            <a:ext cx="902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AE1C9-2FF0-6AD4-7ED5-659F31C7E5E6}"/>
              </a:ext>
            </a:extLst>
          </p:cNvPr>
          <p:cNvSpPr txBox="1"/>
          <p:nvPr/>
        </p:nvSpPr>
        <p:spPr>
          <a:xfrm>
            <a:off x="9092316" y="5462145"/>
            <a:ext cx="902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dial</a:t>
            </a:r>
          </a:p>
        </p:txBody>
      </p:sp>
    </p:spTree>
    <p:extLst>
      <p:ext uri="{BB962C8B-B14F-4D97-AF65-F5344CB8AC3E}">
        <p14:creationId xmlns:p14="http://schemas.microsoft.com/office/powerpoint/2010/main" val="399618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381000"/>
            <a:ext cx="7293602" cy="1325563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Dual-Tone Multi-Frequency</a:t>
            </a:r>
            <a:r>
              <a:rPr lang="en-US" altLang="zh-TW" dirty="0"/>
              <a:t>(DTMF)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Dual-Tone Multi-Frequency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 signaling between a telephone and a switch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keys consist of high frequency and low frequency sine waves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Frequency combination is shown on the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audio file is provided by the TA (you can also find it by yourself)</a:t>
            </a:r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F49F3014-04FA-4AF3-6620-8DDBCEB9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78565"/>
              </p:ext>
            </p:extLst>
          </p:nvPr>
        </p:nvGraphicFramePr>
        <p:xfrm>
          <a:off x="7226424" y="1190055"/>
          <a:ext cx="4261280" cy="516629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65320">
                  <a:extLst>
                    <a:ext uri="{9D8B030D-6E8A-4147-A177-3AD203B41FA5}">
                      <a16:colId xmlns:a16="http://schemas.microsoft.com/office/drawing/2014/main" val="2654794677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1520722262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3631358199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1791151384"/>
                    </a:ext>
                  </a:extLst>
                </a:gridCol>
              </a:tblGrid>
              <a:tr h="1033259">
                <a:tc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1209Hz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1336Hz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1477Hz</a:t>
                      </a:r>
                      <a:endParaRPr lang="zh-TW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98981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697Hz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1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2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3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04299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770Hz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4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5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6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099857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852Hz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7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8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9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304873"/>
                  </a:ext>
                </a:extLst>
              </a:tr>
              <a:tr h="10332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941Hz</a:t>
                      </a:r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*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0</a:t>
                      </a:r>
                      <a:endParaRPr lang="zh-TW" altLang="en-US" sz="6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/>
                        <a:t>#</a:t>
                      </a:r>
                      <a:endParaRPr lang="zh-TW" altLang="en-US" sz="6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33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39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7420923" cy="1325563"/>
          </a:xfrm>
        </p:spPr>
        <p:txBody>
          <a:bodyPr/>
          <a:lstStyle/>
          <a:p>
            <a:r>
              <a:rPr lang="en-US" altLang="zh-TW" dirty="0"/>
              <a:t>Number Key/Star Key/Pound Key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6923211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Clicking the keys above must be shown in the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Click to play the frequency of the DTMF signal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Play two audio files at the same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Release the mouse to stop playing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Create two Windows Media Player elements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Set them invisible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MouseDown</a:t>
            </a:r>
            <a:r>
              <a:rPr lang="en-US" altLang="zh-TW" dirty="0"/>
              <a:t>, </a:t>
            </a:r>
            <a:r>
              <a:rPr lang="en-US" altLang="zh-TW" dirty="0" err="1"/>
              <a:t>MouseUp</a:t>
            </a:r>
            <a:endParaRPr lang="en-US" altLang="zh-TW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054C3350-4627-8BEE-648E-9BE9080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5" y="1043781"/>
            <a:ext cx="3545374" cy="26253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6F3BA2-AEAB-A25E-E5FC-0BCAD533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83" y="3731038"/>
            <a:ext cx="3545375" cy="26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Correction Key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562239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Image could be designed on your own</a:t>
            </a:r>
            <a:r>
              <a:rPr lang="zh-TW" altLang="en-US" dirty="0"/>
              <a:t>（⬅️）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clicking, delete one 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Don’t delete if it’s “Telephone”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688506-66D5-3F86-31DC-34D07543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1" y="3558921"/>
            <a:ext cx="4270898" cy="31625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C4BBCF-275F-5B59-7105-3260BCDF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13" y="3558921"/>
            <a:ext cx="4270898" cy="3162554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C8AF5D1E-0F05-DE1A-A707-A8E3DFF52734}"/>
              </a:ext>
            </a:extLst>
          </p:cNvPr>
          <p:cNvSpPr/>
          <p:nvPr/>
        </p:nvSpPr>
        <p:spPr>
          <a:xfrm>
            <a:off x="9624769" y="6261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301097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Cancel Key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17467"/>
            <a:ext cx="10847029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Image could be designed on your own (</a:t>
            </a:r>
            <a:r>
              <a:rPr lang="zh-TW" altLang="en-US" dirty="0"/>
              <a:t>❌</a:t>
            </a:r>
            <a:r>
              <a:rPr lang="en-US" altLang="zh-TW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clicking, the number display area should be cleared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“Telephone” must be cleared as well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91864D-5FAA-FE72-CA58-CE50491E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09" y="3557784"/>
            <a:ext cx="4270898" cy="3162554"/>
          </a:xfrm>
          <a:prstGeom prst="rect">
            <a:avLst/>
          </a:prstGeom>
        </p:spPr>
      </p:pic>
      <p:pic>
        <p:nvPicPr>
          <p:cNvPr id="11" name="內容版面配置區 6">
            <a:extLst>
              <a:ext uri="{FF2B5EF4-FFF2-40B4-BE49-F238E27FC236}">
                <a16:creationId xmlns:a16="http://schemas.microsoft.com/office/drawing/2014/main" id="{C15F3021-A226-BFDF-29F7-8AC0757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7784"/>
            <a:ext cx="4270898" cy="3162554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DC243B41-2CA6-AFB0-5C92-747BB3FF92EA}"/>
              </a:ext>
            </a:extLst>
          </p:cNvPr>
          <p:cNvSpPr/>
          <p:nvPr/>
        </p:nvSpPr>
        <p:spPr>
          <a:xfrm>
            <a:off x="7856738" y="6288338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198591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Dial Key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17467"/>
            <a:ext cx="11969773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Image could be designed on your own (</a:t>
            </a:r>
            <a:r>
              <a:rPr lang="zh-TW" altLang="en-US" dirty="0"/>
              <a:t>📱</a:t>
            </a:r>
            <a:r>
              <a:rPr lang="en-US" altLang="zh-TW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clicking, other keys should be disabled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clicking, the image should be changed (</a:t>
            </a:r>
            <a:r>
              <a:rPr lang="zh-TW" altLang="en-US" dirty="0"/>
              <a:t>📵</a:t>
            </a:r>
            <a:r>
              <a:rPr lang="en-US" altLang="zh-TW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49F2E-EDBD-A45D-5CA1-23EBAB8E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09" y="3543956"/>
            <a:ext cx="4289572" cy="31763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6717FE-DCD9-E37F-7DE4-E38CB1B3D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2564"/>
            <a:ext cx="4289572" cy="3167774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FBDD43A-584A-112F-3860-664061EA0CC8}"/>
              </a:ext>
            </a:extLst>
          </p:cNvPr>
          <p:cNvSpPr/>
          <p:nvPr/>
        </p:nvSpPr>
        <p:spPr>
          <a:xfrm>
            <a:off x="8898395" y="6045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270762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424012D4-06AA-05BF-D38B-7C2F6176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60" y="3545093"/>
            <a:ext cx="4289572" cy="31763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Dial Key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8" y="1706117"/>
            <a:ext cx="10337742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dialing</a:t>
            </a:r>
            <a:r>
              <a:rPr lang="en-US" altLang="zh-TW"/>
              <a:t>, clicking </a:t>
            </a:r>
            <a:r>
              <a:rPr lang="en-US" altLang="zh-TW" dirty="0"/>
              <a:t>the dial key again should return to the initial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b="1" u="sng" dirty="0"/>
              <a:t>Display area </a:t>
            </a:r>
            <a:r>
              <a:rPr lang="en-US" altLang="zh-TW" dirty="0"/>
              <a:t>and </a:t>
            </a:r>
            <a:r>
              <a:rPr lang="en-US" altLang="zh-TW" b="1" u="sng" dirty="0"/>
              <a:t>Button image </a:t>
            </a:r>
            <a:r>
              <a:rPr lang="en-US" altLang="zh-TW" dirty="0"/>
              <a:t>should be recovered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Save the phone dialed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49F2E-EDBD-A45D-5CA1-23EBAB8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3552564"/>
            <a:ext cx="4289572" cy="317638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FBDD43A-584A-112F-3860-664061EA0CC8}"/>
              </a:ext>
            </a:extLst>
          </p:cNvPr>
          <p:cNvSpPr/>
          <p:nvPr/>
        </p:nvSpPr>
        <p:spPr>
          <a:xfrm>
            <a:off x="8898395" y="6045000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417087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US" altLang="zh-TW" dirty="0"/>
              <a:t>Practice 6 - 1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Metronome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Keyboard Event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D8DA27D5-69D8-D618-FADC-695B8E21B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491285"/>
              </p:ext>
            </p:extLst>
          </p:nvPr>
        </p:nvGraphicFramePr>
        <p:xfrm>
          <a:off x="7093258" y="1857669"/>
          <a:ext cx="4506898" cy="385954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53449">
                  <a:extLst>
                    <a:ext uri="{9D8B030D-6E8A-4147-A177-3AD203B41FA5}">
                      <a16:colId xmlns:a16="http://schemas.microsoft.com/office/drawing/2014/main" val="3638609756"/>
                    </a:ext>
                  </a:extLst>
                </a:gridCol>
                <a:gridCol w="2253449">
                  <a:extLst>
                    <a:ext uri="{9D8B030D-6E8A-4147-A177-3AD203B41FA5}">
                      <a16:colId xmlns:a16="http://schemas.microsoft.com/office/drawing/2014/main" val="3500049482"/>
                    </a:ext>
                  </a:extLst>
                </a:gridCol>
              </a:tblGrid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Actual keyboard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254076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Number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Number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777176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Star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Shift+8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1809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Pound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Shift+3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267478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Correction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Backspace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673533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Cancel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None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52120"/>
                  </a:ext>
                </a:extLst>
              </a:tr>
              <a:tr h="5513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Dial key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Enter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58637"/>
                  </a:ext>
                </a:extLst>
              </a:tr>
            </a:tbl>
          </a:graphicData>
        </a:graphic>
      </p:graphicFrame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677CDF7D-7FF7-A873-A6DE-F4727C54CFBA}"/>
              </a:ext>
            </a:extLst>
          </p:cNvPr>
          <p:cNvSpPr txBox="1">
            <a:spLocks/>
          </p:cNvSpPr>
          <p:nvPr/>
        </p:nvSpPr>
        <p:spPr>
          <a:xfrm>
            <a:off x="1167492" y="1706563"/>
            <a:ext cx="6251879" cy="4338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Long pressing the keypad will only show a 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clicking, the functions are same as what was mentioned above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Play audio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Show in the display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Only releasing the keypad could stop playing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No need to consider occasions of clicking two number keys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590854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Call History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Mush show numbered called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Numbers that called more recently are below those earlier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No audio is allowed when entering the file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tabControl.SelectedIndex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5D21C7E-8014-7800-8A42-DBD2447A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37975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8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390E13-7CA4-7542-C23F-BBFA28E3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37975" cy="3942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Phone History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22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Clicking Save could save the phone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If the file name is left blank, the Message Box should pop up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7E8EC9-F111-F8FB-9C09-1BCB7C2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0" y="3429000"/>
            <a:ext cx="1301395" cy="1308832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BD600BD-3D1D-FCFA-505C-369DD540F19A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3383035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Phone History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23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If the path doesn’t exist, a Message Box should pop up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285C98-D3A2-CA2E-CF6A-726ABD2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23509" cy="39420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F847A9-9B94-59F5-9310-5CB553C4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62" y="3386628"/>
            <a:ext cx="1579571" cy="1390022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907CAFB-AE33-311A-0003-3C805C353DF6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</p:spTree>
    <p:extLst>
      <p:ext uri="{BB962C8B-B14F-4D97-AF65-F5344CB8AC3E}">
        <p14:creationId xmlns:p14="http://schemas.microsoft.com/office/powerpoint/2010/main" val="163784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Phone History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06563"/>
            <a:ext cx="5393105" cy="46497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If saved successfully, it should show the “absolute path”</a:t>
            </a:r>
            <a:endParaRPr lang="en-US" altLang="zh-TW" sz="24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Hint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 err="1"/>
              <a:t>fileInfo.FullName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285C98-D3A2-CA2E-CF6A-726ABD2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1973077"/>
            <a:ext cx="5323509" cy="3942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7AB8E5-3C25-016C-DA3C-5F80F57D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51" y="3524435"/>
            <a:ext cx="1352551" cy="150712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11150433-AF87-79EC-C85A-1595ABE7BCAF}"/>
              </a:ext>
            </a:extLst>
          </p:cNvPr>
          <p:cNvSpPr/>
          <p:nvPr/>
        </p:nvSpPr>
        <p:spPr>
          <a:xfrm>
            <a:off x="11523165" y="2627097"/>
            <a:ext cx="432000" cy="43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D493AA-FE74-4E5E-31BA-2A1D9356F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50" y="3512384"/>
            <a:ext cx="4035820" cy="2402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50C9BB-434A-2CF1-A6C1-AA0DA4833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672" y="4864635"/>
            <a:ext cx="2994180" cy="18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Metronome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F67DE514-8CD0-A4F8-8B7F-C5A46FD4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440" y="2026591"/>
            <a:ext cx="5631119" cy="37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BPM (beats per minute)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BPM</a:t>
            </a:r>
            <a:r>
              <a:rPr lang="zh-TW" altLang="en-US" dirty="0"/>
              <a:t> </a:t>
            </a:r>
            <a:r>
              <a:rPr lang="en-US" altLang="zh-TW" dirty="0"/>
              <a:t>means how many beats per minute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Adjust Tracker Bar through BPM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text above must be linked with the Tracker 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range of BPM is 60~180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Default BPM is 120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33B8FF7-01EA-DD93-AC77-9AD4D5B7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097" y="1009190"/>
            <a:ext cx="3382461" cy="22641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59619F-8A74-74D4-35E0-46AA742C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97" y="3584661"/>
            <a:ext cx="3403125" cy="226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1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Light Up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10511363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Light up when a beat sounds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Light off before the next beat sounds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0EF8D3D-3059-0FC8-1706-6B968751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3429000"/>
            <a:ext cx="4373284" cy="2927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38FF92-B722-532F-10BD-B8507869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65" y="3428999"/>
            <a:ext cx="4373282" cy="29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Beat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Divided into two modes: </a:t>
            </a:r>
            <a:r>
              <a:rPr lang="en-US" altLang="zh-TW" sz="2000" u="sng" dirty="0"/>
              <a:t>one beat one tone </a:t>
            </a:r>
            <a:r>
              <a:rPr lang="en-US" altLang="zh-TW" sz="2000" dirty="0"/>
              <a:t>and </a:t>
            </a:r>
            <a:r>
              <a:rPr lang="en-US" altLang="zh-TW" sz="2000" u="sng" dirty="0"/>
              <a:t>one beat two tones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You can search for the image on your own or have the TA provide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Notes can be selected (cannot be selected at the same 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The default is one beat one tone (left)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One beat one tone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1800" dirty="0"/>
              <a:t>The first beat must sound different from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One beat two tones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1800" dirty="0"/>
              <a:t>The second tone must sound different from others</a:t>
            </a:r>
            <a:endParaRPr lang="zh-TW" altLang="en-US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A5A91-3479-0DAA-D796-D7E22F29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977" y="3986381"/>
            <a:ext cx="3815280" cy="2552531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98AC7F94-CA4F-D9A9-3D6C-F9E1E847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57" y="1043781"/>
            <a:ext cx="3809400" cy="25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Repeated Tone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Divided into </a:t>
            </a:r>
            <a:r>
              <a:rPr lang="en-US" altLang="zh-TW" sz="2400" u="sng" dirty="0"/>
              <a:t>4 beats </a:t>
            </a:r>
            <a:r>
              <a:rPr lang="en-US" altLang="zh-TW" sz="2400" dirty="0"/>
              <a:t>and </a:t>
            </a:r>
            <a:r>
              <a:rPr lang="en-US" altLang="zh-TW" sz="2400" u="sng" dirty="0"/>
              <a:t>8 beats</a:t>
            </a:r>
            <a:endParaRPr lang="en-US" altLang="zh-TW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Must show the corresponding number of 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The default is 4 beats (must show 4)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4 beats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4 beats for a cycle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1 heavy 3 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 dirty="0"/>
              <a:t>8 beats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8 beats a cycle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1 heavy 7 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8706D621-3EBA-3885-FC24-9EE71CCB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57" y="1043781"/>
            <a:ext cx="3809400" cy="25525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1C3C16-23B1-5325-7F74-A20818C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57" y="3993343"/>
            <a:ext cx="3809400" cy="25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9927-06FA-B661-ADDE-539BD9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Start/Stop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C1ABD-5B28-ED4E-0380-F6402B57B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F3E15-EADD-ECCA-9DC7-F9AA1F1C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5393105" cy="43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Click “start” to play the sound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text changes to ”stop”</a:t>
            </a:r>
            <a:r>
              <a:rPr lang="zh-TW" altLang="en-US" dirty="0"/>
              <a:t> 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Click “stop” to stop playing the sound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text changes to “start”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The light must not be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After starting, settings could be made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057021-35C0-6026-7A4A-3D17F207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571" y="3989010"/>
            <a:ext cx="3809400" cy="25499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58DF6B-7E72-0962-C48F-2252C6EC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70" y="1043781"/>
            <a:ext cx="3809401" cy="25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588D1-6E93-B846-DA60-55FFE22E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Reveal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23EEA-B328-3AE0-8A71-EA903BAA7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  <p:pic>
        <p:nvPicPr>
          <p:cNvPr id="3" name="螢幕錄製 2022-10-14 19.35.37">
            <a:hlinkClick r:id="" action="ppaction://media"/>
            <a:extLst>
              <a:ext uri="{FF2B5EF4-FFF2-40B4-BE49-F238E27FC236}">
                <a16:creationId xmlns:a16="http://schemas.microsoft.com/office/drawing/2014/main" id="{A65A1868-5190-0DD7-AC83-24F679CA49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1738" y="1862138"/>
            <a:ext cx="6488524" cy="4338637"/>
          </a:xfrm>
        </p:spPr>
      </p:pic>
    </p:spTree>
    <p:extLst>
      <p:ext uri="{BB962C8B-B14F-4D97-AF65-F5344CB8AC3E}">
        <p14:creationId xmlns:p14="http://schemas.microsoft.com/office/powerpoint/2010/main" val="29167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AB77-79E1-4739-AA51-10C9079186D6}">
  <ds:schemaRefs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通用簡報</Template>
  <TotalTime>3560</TotalTime>
  <Words>722</Words>
  <Application>Microsoft Macintosh PowerPoint</Application>
  <PresentationFormat>Widescreen</PresentationFormat>
  <Paragraphs>178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Microsoft JhengHei UI</vt:lpstr>
      <vt:lpstr>Arial</vt:lpstr>
      <vt:lpstr>Roboto</vt:lpstr>
      <vt:lpstr>Tenorite</vt:lpstr>
      <vt:lpstr>Office 佈景主題</vt:lpstr>
      <vt:lpstr>Practice 6</vt:lpstr>
      <vt:lpstr>Practice 6 - 1</vt:lpstr>
      <vt:lpstr>Metronome</vt:lpstr>
      <vt:lpstr>BPM (beats per minute)</vt:lpstr>
      <vt:lpstr>Light Up</vt:lpstr>
      <vt:lpstr>Beat</vt:lpstr>
      <vt:lpstr>Repeated Tone</vt:lpstr>
      <vt:lpstr>Start/Stop</vt:lpstr>
      <vt:lpstr>Reveal</vt:lpstr>
      <vt:lpstr>Practice 6 - 2</vt:lpstr>
      <vt:lpstr>Phone</vt:lpstr>
      <vt:lpstr>Pagination</vt:lpstr>
      <vt:lpstr>Phone</vt:lpstr>
      <vt:lpstr>Dual-Tone Multi-Frequency(DTMF)</vt:lpstr>
      <vt:lpstr>Number Key/Star Key/Pound Key</vt:lpstr>
      <vt:lpstr>Correction Key</vt:lpstr>
      <vt:lpstr>Cancel Key</vt:lpstr>
      <vt:lpstr>Dial Key</vt:lpstr>
      <vt:lpstr>Dial Key</vt:lpstr>
      <vt:lpstr>Keyboard Event</vt:lpstr>
      <vt:lpstr>Call History</vt:lpstr>
      <vt:lpstr>Save Phone History</vt:lpstr>
      <vt:lpstr>Save Phone History</vt:lpstr>
      <vt:lpstr>Save Phone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1</dc:title>
  <dc:creator>林群凱</dc:creator>
  <cp:lastModifiedBy>Lin, Emily (duk9ha)</cp:lastModifiedBy>
  <cp:revision>42</cp:revision>
  <dcterms:created xsi:type="dcterms:W3CDTF">2022-09-11T07:26:14Z</dcterms:created>
  <dcterms:modified xsi:type="dcterms:W3CDTF">2022-10-15T20:44:27Z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